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89" r:id="rId4"/>
    <p:sldId id="279" r:id="rId5"/>
    <p:sldId id="286" r:id="rId6"/>
    <p:sldId id="287" r:id="rId7"/>
    <p:sldId id="288" r:id="rId8"/>
    <p:sldId id="285" r:id="rId9"/>
    <p:sldId id="284" r:id="rId10"/>
    <p:sldId id="290" r:id="rId11"/>
    <p:sldId id="291" r:id="rId12"/>
    <p:sldId id="294" r:id="rId13"/>
    <p:sldId id="293" r:id="rId14"/>
    <p:sldId id="281" r:id="rId15"/>
    <p:sldId id="295" r:id="rId16"/>
    <p:sldId id="261" r:id="rId17"/>
    <p:sldId id="275" r:id="rId18"/>
    <p:sldId id="264" r:id="rId19"/>
    <p:sldId id="266" r:id="rId20"/>
    <p:sldId id="267" r:id="rId21"/>
    <p:sldId id="269" r:id="rId22"/>
    <p:sldId id="263" r:id="rId23"/>
    <p:sldId id="262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3027"/>
    <a:srgbClr val="664436"/>
    <a:srgbClr val="694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45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89991-F6C8-47A9-B4D4-921F4CCA8C99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EF5AB-9D65-47AC-B0C1-384C10ED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74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EF5AB-9D65-47AC-B0C1-384C10EDF8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FF7E-824D-4C69-B1AF-5E6F33898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38F1E-C537-4C06-A4DD-782EDCD7F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FB044-3A4B-4A8A-9DE3-18F19CA6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161F5-8628-4BEB-A112-90301218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D5B3B-5A58-4B2F-9E8E-9D49C6FE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229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9B48-AE21-4E78-BBF5-203CC174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F16F1-BB30-4BAA-BDCF-22190D868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966-9497-42C8-BD74-20C1A739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CAC3-C659-413D-865A-4D0A9883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068D-DCE9-4B58-A2F8-80411C9E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700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01676-65D3-4BC9-9E64-7DABFA44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3187A-74DB-4BC6-A618-F6813D1C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C135-402D-42D7-9D31-6DD449F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892C7-6C28-4E06-A288-09F01546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2A9C-26EA-4CCF-80D5-544C993C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607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0AE1-A312-4B41-80CE-0483D5D2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F57F3-825E-41D7-8860-E42AEBA2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2664-4D87-4216-9BDA-E7D50EF7B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966EC-2C61-45A9-A238-7951FF77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6325-0B22-4349-9376-B4A53697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698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D177-A8C5-4DC0-9546-D11D1BDB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95A76-1A1C-4955-B35A-925CD4902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F870-1A99-4B13-826C-153941786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7BBA9-F36F-4A8A-9E95-053B4B51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9865-00DF-4BC1-8F73-0730A98C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926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6B37-F6A9-49B1-8360-4361C401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338F-86FD-4908-A1AA-A34AD2F4A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79CA-169B-454F-90A0-CFE2D601C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947C1-5DC7-484F-B19F-ABB0AF10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5BE92-AD1E-469B-A2C4-002E707F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95997-A2EF-44EF-BC26-8375C5849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75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743FA-A740-4FA3-BA61-5142F710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39560-46B2-4328-9E25-62DAD633C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FAC1C7-7BE7-4804-98EF-C77A46E6D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0A3A03-4D7F-473A-AD7C-3F9468D0E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B4000-CEE2-47C8-8FA7-7D7482531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19EF1-48F7-43E6-893E-4984A0EA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0335F-C27D-463F-8020-1262718D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CDDB7-5C9C-45D0-B8C1-99569F1C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695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E4F8-6748-4B9C-AC7F-8686CE7D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DA662-84CA-4A37-996F-CE9B2E9B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857EB-1182-49EB-ADBC-C607FDB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E6375-44DF-4AFF-80A5-0B9D28D2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273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5D25B-52B2-45AC-B3E9-80BED622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B7A24-D68C-4823-95AC-C359C1ADD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17FF8-AAC2-42BA-926E-316270DF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89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B66A-3ADE-4697-B3EF-13F459221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B6D4E-A1BB-4ADF-BFA6-1BC83676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72CDA-247F-43D4-B73A-E04806731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6C727-9A02-4CB3-87BA-DECD9AC6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F57D8-FF60-4C8D-B6B5-2AEB05A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3FBF2-B060-4949-8B6E-38445E1C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599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AB8E2-EFAE-4FF9-A92A-BE13CCA5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770233-8E21-4FAA-B164-9DB023754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70B55-443E-47BD-B128-00A3C2C89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0B0EA-911F-4AD3-BC8D-6D4D2441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4694F-5D7B-4FD4-8EBC-B5CD1F6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AD519-2018-4688-AEE4-EC6CB192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0FBBA7-BA57-4F81-B3C8-43BE30BE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8F114-C671-46DA-9F54-BDF6E67F1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7FA4-087D-47A1-B577-E2B6D7C00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1A698-27B3-408A-8E17-B73363124F2B}" type="datetimeFigureOut">
              <a:rPr lang="en-IN" smtClean="0"/>
              <a:t>04-05-2022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E37D-25D5-4B67-8188-7963660C4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F9FD-1228-456A-AC06-8B5F08970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15DB6-2324-469A-9098-14C65E6887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2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C349F-0C76-43FB-B5D6-CA47CBE1B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9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4C8FF-68D1-41FF-A610-044E88132751}"/>
              </a:ext>
            </a:extLst>
          </p:cNvPr>
          <p:cNvSpPr txBox="1"/>
          <p:nvPr/>
        </p:nvSpPr>
        <p:spPr>
          <a:xfrm>
            <a:off x="659725" y="2288448"/>
            <a:ext cx="5208988" cy="211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Alireza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Samadi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1961823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Fariba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Noorighomesheh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1958130 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Nilesh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Dusane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2021621</a:t>
            </a:r>
          </a:p>
          <a:p>
            <a:pPr algn="just">
              <a:lnSpc>
                <a:spcPct val="150000"/>
              </a:lnSpc>
            </a:pP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Smeet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 </a:t>
            </a:r>
            <a:r>
              <a:rPr lang="en-IN" b="1" dirty="0" err="1">
                <a:solidFill>
                  <a:srgbClr val="694634"/>
                </a:solidFill>
                <a:latin typeface="Century Schoolbook" panose="02040604050505020304" pitchFamily="18" charset="0"/>
              </a:rPr>
              <a:t>Nilvarna</a:t>
            </a: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2007270</a:t>
            </a:r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Ali Raza Mahar</a:t>
            </a:r>
            <a:r>
              <a:rPr lang="en-US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, 1989534</a:t>
            </a:r>
            <a:endParaRPr lang="en-IN" b="1" dirty="0">
              <a:solidFill>
                <a:srgbClr val="69463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4E5CB-82F5-464C-AE6E-22040572DD44}"/>
              </a:ext>
            </a:extLst>
          </p:cNvPr>
          <p:cNvSpPr txBox="1"/>
          <p:nvPr/>
        </p:nvSpPr>
        <p:spPr>
          <a:xfrm>
            <a:off x="4700156" y="282450"/>
            <a:ext cx="63145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rgbClr val="694634"/>
                </a:solidFill>
                <a:latin typeface="Century Schoolbook" panose="02040604050505020304" pitchFamily="18" charset="0"/>
              </a:rPr>
              <a:t>FurRent</a:t>
            </a:r>
          </a:p>
          <a:p>
            <a:pPr algn="ctr"/>
            <a:endParaRPr lang="en-IN" sz="2000" dirty="0">
              <a:solidFill>
                <a:srgbClr val="694634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en-IN" sz="2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Buy, rent, exchange furniture on the go.</a:t>
            </a:r>
          </a:p>
        </p:txBody>
      </p:sp>
    </p:spTree>
    <p:extLst>
      <p:ext uri="{BB962C8B-B14F-4D97-AF65-F5344CB8AC3E}">
        <p14:creationId xmlns:p14="http://schemas.microsoft.com/office/powerpoint/2010/main" val="34689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No well known competitor is available as of now.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DF1F-7EBC-13D5-D7D8-F9E1322C6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585" y="2782274"/>
            <a:ext cx="3504595" cy="28587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BB3D-9D59-5B7B-09C2-F493E99BA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57" y="2784455"/>
            <a:ext cx="3433013" cy="27977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0097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	</a:t>
            </a:r>
          </a:p>
          <a:p>
            <a:r>
              <a:rPr lang="en-US" sz="2000" dirty="0"/>
              <a:t>Being decorative and stylish is a key element of a furniture for people.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FDA9-6842-1C98-0615-D624DFE7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189" y="3252534"/>
            <a:ext cx="3850094" cy="31626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92869-E24E-909A-6EBB-21B150C95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59575" r="-508" b="-3348"/>
          <a:stretch/>
        </p:blipFill>
        <p:spPr>
          <a:xfrm>
            <a:off x="5892800" y="3252534"/>
            <a:ext cx="4079240" cy="33909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E7385-F1E6-FD27-5C09-AB6D69BFD731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6</a:t>
            </a:r>
          </a:p>
        </p:txBody>
      </p:sp>
    </p:spTree>
    <p:extLst>
      <p:ext uri="{BB962C8B-B14F-4D97-AF65-F5344CB8AC3E}">
        <p14:creationId xmlns:p14="http://schemas.microsoft.com/office/powerpoint/2010/main" val="237057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Around 10% of the respondent threw away their unused furniture resulting in furniture waste.</a:t>
            </a:r>
          </a:p>
          <a:p>
            <a:r>
              <a:rPr lang="en-US" sz="2000" dirty="0"/>
              <a:t>Considering above people still care about helping their environment.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BF15C-9AEC-B4C1-5D18-9B833F4F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68" y="3297474"/>
            <a:ext cx="2688135" cy="21697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7AFBD-9788-4728-D111-416505F0D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7530" y="3297474"/>
            <a:ext cx="2790105" cy="22301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A6E3C-77A3-4717-AF79-068146F00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r="1435"/>
          <a:stretch/>
        </p:blipFill>
        <p:spPr>
          <a:xfrm>
            <a:off x="8889931" y="3297474"/>
            <a:ext cx="2654229" cy="21648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AD832D-6E62-60D4-4DFF-DF4D19B3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7099" y="3301022"/>
            <a:ext cx="2688135" cy="21662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699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product can be explored more to be expanded later to a product that even  people can rent furniture from other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89E46-0C93-A464-B3F1-CE486F4C7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306" y="3140149"/>
            <a:ext cx="2610053" cy="21139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A3DF8-D744-B161-8C9C-B9DB9BCD9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5595" y="3104639"/>
            <a:ext cx="2588656" cy="21071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ED879-2781-89DE-58B8-2FD36DDE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487" y="3102895"/>
            <a:ext cx="2610052" cy="21088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75E143-7B14-3EE5-0410-9963A9231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775" y="3082258"/>
            <a:ext cx="2577373" cy="21295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05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713700-FB50-42FD-B368-6948CBAE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360" y="2886075"/>
            <a:ext cx="3776730" cy="30879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3A92C-FEC9-8B24-C12D-16674990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95605"/>
            <a:ext cx="10515600" cy="1325563"/>
          </a:xfrm>
        </p:spPr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B0040-F3A5-AAA4-3324-7B5D2A9F91C0}"/>
              </a:ext>
            </a:extLst>
          </p:cNvPr>
          <p:cNvSpPr txBox="1"/>
          <p:nvPr/>
        </p:nvSpPr>
        <p:spPr>
          <a:xfrm>
            <a:off x="721360" y="2118955"/>
            <a:ext cx="740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might change their idea after buying a permanent product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FCB79-5742-393F-BB49-77D3A065CCA6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2</a:t>
            </a:r>
          </a:p>
        </p:txBody>
      </p:sp>
    </p:spTree>
    <p:extLst>
      <p:ext uri="{BB962C8B-B14F-4D97-AF65-F5344CB8AC3E}">
        <p14:creationId xmlns:p14="http://schemas.microsoft.com/office/powerpoint/2010/main" val="147800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9199-DBBD-AA98-3D95-F878603C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AD258-5B5C-F2CC-BBBB-13D8221F5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155064"/>
            <a:ext cx="10515600" cy="508317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People tend to buy cheap quality furniture due to the unaffordable prices. 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 dirty="0">
                <a:latin typeface="Century Schoolbook" panose="02040604050505020304" pitchFamily="18" charset="0"/>
              </a:rPr>
              <a:t> Furniture waste: Over 9 million tons of furniture is tossed away every year.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1600" dirty="0">
                <a:latin typeface="Century Schoolbook" panose="02040604050505020304" pitchFamily="18" charset="0"/>
              </a:rPr>
              <a:t>	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No well known competitor is available as of now.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Being decorative and stylish is a key element of a furniture for people.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still care about helping their environment.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00" dirty="0"/>
              <a:t>People might change their idea after buying a permanent product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16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16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FF98E-247B-0D26-2E9D-40C0384AC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96" y="3237141"/>
            <a:ext cx="909687" cy="9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92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Business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092EA-F8BC-4996-9D52-BCB5ED4DF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0668" r="6481" b="14332"/>
          <a:stretch/>
        </p:blipFill>
        <p:spPr>
          <a:xfrm>
            <a:off x="4601161" y="3060832"/>
            <a:ext cx="3330057" cy="26908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04632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04494-6F72-4AD4-A128-C380B3F21A68}"/>
              </a:ext>
            </a:extLst>
          </p:cNvPr>
          <p:cNvSpPr txBox="1"/>
          <p:nvPr/>
        </p:nvSpPr>
        <p:spPr>
          <a:xfrm>
            <a:off x="3365550" y="403356"/>
            <a:ext cx="8338768" cy="46166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fits the way we live today.…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B2963-D509-4225-A879-B08CACBF0BE7}"/>
              </a:ext>
            </a:extLst>
          </p:cNvPr>
          <p:cNvSpPr txBox="1"/>
          <p:nvPr/>
        </p:nvSpPr>
        <p:spPr>
          <a:xfrm>
            <a:off x="3365549" y="4909388"/>
            <a:ext cx="8338767" cy="1200329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concept of Renting your furniture gives you flexibility and a stress-free way of changing your space, but if you are looking for a long-term, “forever” option  </a:t>
            </a:r>
            <a:r>
              <a:rPr lang="en-US" sz="1600" dirty="0" err="1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still offers buying as a great option.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77F05-C12D-4E19-9C58-63E620A13C15}"/>
              </a:ext>
            </a:extLst>
          </p:cNvPr>
          <p:cNvSpPr txBox="1"/>
          <p:nvPr/>
        </p:nvSpPr>
        <p:spPr>
          <a:xfrm>
            <a:off x="3298895" y="798361"/>
            <a:ext cx="8338768" cy="101970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City renters move on average every 1-2 years. [T1]Tastes evolve, living arrangements change,[T2 ] budgets fluctuate, and many can’t afford or don’t want to commit to quality furniture so they end up resorting to cheaper alternatives that aren’t built to last.[T3]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1E531-94A9-4D4E-BA99-B656A38A3261}"/>
              </a:ext>
            </a:extLst>
          </p:cNvPr>
          <p:cNvSpPr txBox="1"/>
          <p:nvPr/>
        </p:nvSpPr>
        <p:spPr>
          <a:xfrm>
            <a:off x="3365548" y="2078182"/>
            <a:ext cx="8338768" cy="792633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As a result, 9 million tons of furniture end up in landfills annually (that’s about the same amount of plastic that ends up in the oceans every year) [T4].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2920B-FDA9-4A20-ABA3-8379B6E11EBE}"/>
              </a:ext>
            </a:extLst>
          </p:cNvPr>
          <p:cNvSpPr txBox="1"/>
          <p:nvPr/>
        </p:nvSpPr>
        <p:spPr>
          <a:xfrm>
            <a:off x="3365549" y="2945644"/>
            <a:ext cx="8338767" cy="1938992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Affordable, well-made, Convenient, and sustainable .Smart and stylish[T5] with a more responsible approach to furniture, which is based on rental, reuse, and refurbishment. Using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FurRent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is as simple as you expect: Choose your furniture Decide if you want to rent or buy, Get your items delivered and assembled and Experience furniture magic firsthand.[T6]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053C7-BE03-4656-9506-7EEA455D0490}"/>
              </a:ext>
            </a:extLst>
          </p:cNvPr>
          <p:cNvSpPr txBox="1"/>
          <p:nvPr/>
        </p:nvSpPr>
        <p:spPr>
          <a:xfrm>
            <a:off x="417780" y="403356"/>
            <a:ext cx="2881842" cy="41158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Product) 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1B67A-90A4-4E52-8E4D-2822B125F9C6}"/>
              </a:ext>
            </a:extLst>
          </p:cNvPr>
          <p:cNvSpPr txBox="1"/>
          <p:nvPr/>
        </p:nvSpPr>
        <p:spPr>
          <a:xfrm>
            <a:off x="417780" y="863298"/>
            <a:ext cx="2881843" cy="1150251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WHO? (Current Problem of people):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4">
                  <a:lumMod val="50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3F48A-4247-41BE-A469-5E2C9CD6ED36}"/>
              </a:ext>
            </a:extLst>
          </p:cNvPr>
          <p:cNvSpPr txBox="1"/>
          <p:nvPr/>
        </p:nvSpPr>
        <p:spPr>
          <a:xfrm>
            <a:off x="417053" y="2307625"/>
            <a:ext cx="2881843" cy="333746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( Problem of the Environment )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81FBE1-DA67-4153-96C0-7BB0DF3ABFED}"/>
              </a:ext>
            </a:extLst>
          </p:cNvPr>
          <p:cNvSpPr txBox="1"/>
          <p:nvPr/>
        </p:nvSpPr>
        <p:spPr>
          <a:xfrm>
            <a:off x="417780" y="2945644"/>
            <a:ext cx="2881842" cy="1891543"/>
          </a:xfrm>
          <a:prstGeom prst="rect">
            <a:avLst/>
          </a:prstGeom>
          <a:noFill/>
          <a:ln w="19050">
            <a:solidFill>
              <a:schemeClr val="accent5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WHAT? (The Product : A solution to Problem of people and the environment)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7C34A-BE35-482B-AD4B-9A287C1647B1}"/>
              </a:ext>
            </a:extLst>
          </p:cNvPr>
          <p:cNvSpPr txBox="1"/>
          <p:nvPr/>
        </p:nvSpPr>
        <p:spPr>
          <a:xfrm>
            <a:off x="417053" y="4909388"/>
            <a:ext cx="2881842" cy="1150251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rgbClr val="FFFF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WHY?(The vision)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rgbClr val="FFFF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8BA65-21EB-4290-9E04-F02A72505C15}"/>
              </a:ext>
            </a:extLst>
          </p:cNvPr>
          <p:cNvSpPr txBox="1"/>
          <p:nvPr/>
        </p:nvSpPr>
        <p:spPr>
          <a:xfrm>
            <a:off x="417780" y="6121933"/>
            <a:ext cx="2881115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The Market: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00483-6A85-4E41-B6C1-041986987954}"/>
              </a:ext>
            </a:extLst>
          </p:cNvPr>
          <p:cNvSpPr txBox="1"/>
          <p:nvPr/>
        </p:nvSpPr>
        <p:spPr>
          <a:xfrm>
            <a:off x="3365549" y="6127651"/>
            <a:ext cx="8338767" cy="411588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….. To be completed ….</a:t>
            </a:r>
          </a:p>
        </p:txBody>
      </p:sp>
    </p:spTree>
    <p:extLst>
      <p:ext uri="{BB962C8B-B14F-4D97-AF65-F5344CB8AC3E}">
        <p14:creationId xmlns:p14="http://schemas.microsoft.com/office/powerpoint/2010/main" val="2434862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Market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FC1E1-921D-4D19-B4D7-AB835BB7595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86" b="94643" l="4889" r="97778">
                        <a14:foregroundMark x1="38222" y1="14286" x2="42667" y2="53571"/>
                        <a14:foregroundMark x1="42667" y1="53571" x2="61778" y2="83036"/>
                        <a14:foregroundMark x1="61778" y1="83036" x2="52889" y2="97768"/>
                        <a14:foregroundMark x1="52889" y1="97768" x2="20000" y2="83482"/>
                        <a14:foregroundMark x1="20000" y1="83482" x2="8000" y2="63393"/>
                        <a14:foregroundMark x1="8000" y1="63393" x2="8889" y2="38839"/>
                        <a14:foregroundMark x1="8889" y1="38839" x2="24889" y2="20536"/>
                        <a14:foregroundMark x1="24889" y1="20536" x2="36000" y2="13839"/>
                        <a14:foregroundMark x1="55007" y1="43712" x2="55111" y2="45089"/>
                        <a14:foregroundMark x1="52000" y1="4018" x2="52394" y2="9216"/>
                        <a14:foregroundMark x1="85436" y1="51525" x2="86667" y2="51786"/>
                        <a14:foregroundMark x1="55111" y1="45089" x2="57530" y2="45602"/>
                        <a14:foregroundMark x1="86667" y1="51786" x2="86816" y2="50233"/>
                        <a14:foregroundMark x1="63742" y1="5864" x2="57778" y2="3125"/>
                        <a14:foregroundMark x1="52543" y1="2316" x2="52000" y2="2232"/>
                        <a14:foregroundMark x1="57778" y1="3125" x2="52610" y2="2326"/>
                        <a14:foregroundMark x1="94436" y1="46020" x2="95556" y2="48214"/>
                        <a14:foregroundMark x1="95556" y1="48214" x2="97778" y2="50893"/>
                        <a14:foregroundMark x1="97181" y1="44502" x2="97333" y2="44643"/>
                        <a14:foregroundMark x1="97333" y1="44643" x2="96906" y2="44654"/>
                        <a14:foregroundMark x1="12000" y1="33036" x2="4889" y2="62946"/>
                        <a14:foregroundMark x1="4889" y1="62946" x2="10667" y2="74554"/>
                        <a14:foregroundMark x1="22667" y1="82589" x2="47556" y2="91071"/>
                        <a14:foregroundMark x1="47556" y1="91071" x2="31111" y2="93304"/>
                        <a14:foregroundMark x1="31111" y1="93304" x2="57333" y2="94643"/>
                        <a14:foregroundMark x1="57333" y1="94643" x2="24444" y2="87946"/>
                        <a14:foregroundMark x1="57778" y1="57589" x2="59573" y2="57589"/>
                        <a14:foregroundMark x1="80457" y1="64407" x2="84444" y2="74554"/>
                        <a14:foregroundMark x1="84444" y1="74554" x2="61778" y2="67857"/>
                        <a14:foregroundMark x1="57029" y1="61497" x2="56444" y2="60714"/>
                        <a14:foregroundMark x1="61778" y1="67857" x2="60422" y2="66041"/>
                        <a14:foregroundMark x1="60889" y1="11161" x2="62222" y2="46429"/>
                        <a14:foregroundMark x1="78667" y1="22768" x2="79556" y2="45982"/>
                        <a14:backgroundMark x1="90806" y1="43466" x2="92889" y2="46875"/>
                        <a14:backgroundMark x1="62222" y1="54464" x2="79556" y2="54464"/>
                        <a14:backgroundMark x1="79556" y1="54464" x2="60444" y2="56250"/>
                        <a14:backgroundMark x1="60444" y1="56250" x2="81778" y2="57143"/>
                        <a14:backgroundMark x1="72535" y1="19075" x2="77333" y2="21429"/>
                        <a14:backgroundMark x1="90520" y1="35999" x2="90667" y2="36161"/>
                        <a14:backgroundMark x1="77333" y1="21429" x2="78549" y2="22772"/>
                        <a14:backgroundMark x1="60444" y1="10714" x2="60357" y2="11181"/>
                      </a14:backgroundRemoval>
                    </a14:imgEffect>
                    <a14:imgEffect>
                      <a14:artisticPaintBrush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75" y="2688752"/>
            <a:ext cx="2925415" cy="291241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596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7E5229-3C69-4D25-999D-D77023A1D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55" y="1087582"/>
            <a:ext cx="5188599" cy="4412673"/>
          </a:xfrm>
        </p:spPr>
        <p:txBody>
          <a:bodyPr>
            <a:noAutofit/>
          </a:bodyPr>
          <a:lstStyle/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total available market in our case would be every household in Italy that will buy/rent furniture.</a:t>
            </a:r>
          </a:p>
          <a:p>
            <a:pPr marL="0" indent="0" algn="just">
              <a:buNone/>
            </a:pPr>
            <a:endParaRPr lang="en-US" sz="7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 average number of households</a:t>
            </a:r>
            <a:r>
              <a:rPr lang="en-US" sz="1600" dirty="0">
                <a:latin typeface="Century Schoolbook" panose="02040604050505020304" pitchFamily="18" charset="0"/>
              </a:rPr>
              <a:t>:  Estimated by  population of Italy /3 = €20,000,000</a:t>
            </a:r>
          </a:p>
          <a:p>
            <a:pPr algn="just"/>
            <a:endParaRPr lang="en-US" sz="5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renting cost </a:t>
            </a:r>
            <a:r>
              <a:rPr lang="en-US" sz="1600" dirty="0">
                <a:latin typeface="Century Schoolbook" panose="02040604050505020304" pitchFamily="18" charset="0"/>
              </a:rPr>
              <a:t>per month = €(50-200) </a:t>
            </a:r>
          </a:p>
          <a:p>
            <a:pPr algn="just"/>
            <a:endParaRPr lang="en-US" sz="800" dirty="0"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€ 100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Average monthly expenses of furniture:  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</a:t>
            </a:r>
          </a:p>
          <a:p>
            <a:pPr algn="just"/>
            <a:r>
              <a:rPr lang="en-US" sz="1600" b="1" dirty="0">
                <a:latin typeface="Century Schoolbook" panose="02040604050505020304" pitchFamily="18" charset="0"/>
              </a:rPr>
              <a:t>Therefore, revenue from TAM =</a:t>
            </a:r>
            <a:r>
              <a:rPr lang="en-US" sz="1600" dirty="0">
                <a:latin typeface="Century Schoolbook" panose="02040604050505020304" pitchFamily="18" charset="0"/>
              </a:rPr>
              <a:t> 25*20,000,000 = € </a:t>
            </a:r>
            <a:r>
              <a:rPr lang="en-US" sz="1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33FDC86-8756-49B7-AB33-2CD3A44A79A2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76416CB-2CCE-4C95-A1CA-EFF97CC5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A81D60A-B26E-448A-AA64-6DC9B774F04B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042397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5" y="22305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People tend to buy cheap quality furniture due to the unaffordable prices.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600" dirty="0">
                <a:latin typeface="Century Schoolbook" panose="02040604050505020304" pitchFamily="18" charset="0"/>
              </a:rPr>
              <a:t>   Furniture waste: Over 9 million tons of furniture is tossed away every year. 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18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DC642785-08F7-4011-A95A-770ECFCB89AD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0DF3203A-D26D-4EE4-B26D-9C601A381A8D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E25080F-06BD-4471-9338-00D03752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E40F4D-858A-46C9-BE5B-BD83B1DD316D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EB1C2E-644C-4EBE-8C17-7F273189280A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27D3051-449A-4BBE-9A6A-52B0C450B30E}"/>
              </a:ext>
            </a:extLst>
          </p:cNvPr>
          <p:cNvSpPr txBox="1">
            <a:spLocks/>
          </p:cNvSpPr>
          <p:nvPr/>
        </p:nvSpPr>
        <p:spPr>
          <a:xfrm>
            <a:off x="6892636" y="1046018"/>
            <a:ext cx="5167818" cy="4454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 serviceable available market in our case would be the people who are present in our geographical reach, so, the household of Rome, who want to buy/rent their furniture.</a:t>
            </a:r>
          </a:p>
          <a:p>
            <a:pPr algn="just"/>
            <a:endParaRPr lang="en-US" sz="1600" b="1" dirty="0">
              <a:solidFill>
                <a:srgbClr val="C00000"/>
              </a:solidFill>
              <a:latin typeface="Century Schoolbook" panose="02040604050505020304" pitchFamily="18" charset="0"/>
            </a:endParaRP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our SAM would be </a:t>
            </a:r>
            <a:r>
              <a:rPr lang="en-US" sz="1600" dirty="0">
                <a:latin typeface="Century Schoolbook" panose="02040604050505020304" pitchFamily="18" charset="0"/>
              </a:rPr>
              <a:t>= 2.9 million/3 = 1,000,000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renting cost per month </a:t>
            </a:r>
            <a:r>
              <a:rPr lang="en-US" sz="1600" dirty="0">
                <a:latin typeface="Century Schoolbook" panose="02040604050505020304" pitchFamily="18" charset="0"/>
              </a:rPr>
              <a:t>= €(50-200)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 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Therefore, revenue from SAM =</a:t>
            </a:r>
            <a:r>
              <a:rPr lang="en-US" sz="1600" dirty="0">
                <a:latin typeface="Century Schoolbook" panose="02040604050505020304" pitchFamily="18" charset="0"/>
              </a:rPr>
              <a:t> 25*1,000,000 = </a:t>
            </a:r>
            <a:r>
              <a:rPr lang="en-US" sz="1600" dirty="0">
                <a:solidFill>
                  <a:srgbClr val="C00000"/>
                </a:solidFill>
                <a:latin typeface="Century Schoolbook" panose="02040604050505020304" pitchFamily="18" charset="0"/>
              </a:rPr>
              <a:t>€</a:t>
            </a:r>
            <a:r>
              <a:rPr lang="en-US" sz="1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25,000,000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FBA2D12-BE7C-4479-82E5-D202C7D0A9D1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66591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80FE183E-AD35-4FB8-A2A7-6391C8CC1597}"/>
              </a:ext>
            </a:extLst>
          </p:cNvPr>
          <p:cNvSpPr/>
          <p:nvPr/>
        </p:nvSpPr>
        <p:spPr>
          <a:xfrm>
            <a:off x="28879" y="0"/>
            <a:ext cx="6840000" cy="6840000"/>
          </a:xfrm>
          <a:prstGeom prst="flowChartConnector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F052675-AF43-4D0D-B6A9-78EAEA338FD3}"/>
              </a:ext>
            </a:extLst>
          </p:cNvPr>
          <p:cNvSpPr/>
          <p:nvPr/>
        </p:nvSpPr>
        <p:spPr>
          <a:xfrm>
            <a:off x="722879" y="1434879"/>
            <a:ext cx="5400000" cy="5400000"/>
          </a:xfrm>
          <a:prstGeom prst="flowChartConnector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1EB5087-7FA5-4DAE-8029-DDADE5E7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013" y="0"/>
            <a:ext cx="1715927" cy="95325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entury Schoolbook" panose="02040604050505020304" pitchFamily="18" charset="0"/>
              </a:rPr>
              <a:t>TAM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1B8E01-D715-49AC-B08A-98AE594BAC38}"/>
              </a:ext>
            </a:extLst>
          </p:cNvPr>
          <p:cNvSpPr txBox="1">
            <a:spLocks/>
          </p:cNvSpPr>
          <p:nvPr/>
        </p:nvSpPr>
        <p:spPr>
          <a:xfrm>
            <a:off x="2563119" y="1400826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SAM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ECB4AB71-AD6C-427A-9DB4-52B69C50D71C}"/>
              </a:ext>
            </a:extLst>
          </p:cNvPr>
          <p:cNvSpPr/>
          <p:nvPr/>
        </p:nvSpPr>
        <p:spPr>
          <a:xfrm>
            <a:off x="1468879" y="2874879"/>
            <a:ext cx="3960000" cy="3960000"/>
          </a:xfrm>
          <a:prstGeom prst="flowChartConnector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05169CF-01A5-4097-9487-1CF2811E724A}"/>
              </a:ext>
            </a:extLst>
          </p:cNvPr>
          <p:cNvSpPr txBox="1">
            <a:spLocks/>
          </p:cNvSpPr>
          <p:nvPr/>
        </p:nvSpPr>
        <p:spPr>
          <a:xfrm>
            <a:off x="2543065" y="3079185"/>
            <a:ext cx="1675821" cy="932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SOM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D41EA06-3F76-4393-90BB-55623A177025}"/>
              </a:ext>
            </a:extLst>
          </p:cNvPr>
          <p:cNvSpPr txBox="1">
            <a:spLocks/>
          </p:cNvSpPr>
          <p:nvPr/>
        </p:nvSpPr>
        <p:spPr>
          <a:xfrm>
            <a:off x="2071290" y="3854249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5AA538-2844-4212-B7D6-0BD96F4569D7}"/>
              </a:ext>
            </a:extLst>
          </p:cNvPr>
          <p:cNvSpPr txBox="1">
            <a:spLocks/>
          </p:cNvSpPr>
          <p:nvPr/>
        </p:nvSpPr>
        <p:spPr>
          <a:xfrm>
            <a:off x="6892636" y="953258"/>
            <a:ext cx="5167818" cy="4865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 serviceable obtainable market would be the people who are foreigners, relocators, students, or people who live on a rented basis who will constantly use our services to relocate their furniture from a place to another, or also, rent their furniture as their residence is not permanent.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Around 21% of population of Rome lives in a rented house </a:t>
            </a:r>
            <a:r>
              <a:rPr lang="en-US" sz="1600" dirty="0">
                <a:latin typeface="Century Schoolbook" panose="02040604050505020304" pitchFamily="18" charset="0"/>
              </a:rPr>
              <a:t>=609,000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Are foreigners, relocators, students, or people who live on a rented basis estimated to be = </a:t>
            </a:r>
            <a:r>
              <a:rPr lang="en-US" sz="1600" dirty="0">
                <a:latin typeface="Century Schoolbook" panose="02040604050505020304" pitchFamily="18" charset="0"/>
              </a:rPr>
              <a:t>609000/2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We’ll consider the average renting cost </a:t>
            </a:r>
            <a:r>
              <a:rPr lang="en-US" sz="1600" dirty="0">
                <a:latin typeface="Century Schoolbook" panose="02040604050505020304" pitchFamily="18" charset="0"/>
              </a:rPr>
              <a:t>(not necessarily for one furniture) = €100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Average monthly expenses of furniture:         </a:t>
            </a:r>
            <a:r>
              <a:rPr lang="en-US" sz="1600" dirty="0">
                <a:latin typeface="Century Schoolbook" panose="02040604050505020304" pitchFamily="18" charset="0"/>
              </a:rPr>
              <a:t>(manufacturing/buying them by </a:t>
            </a:r>
            <a:r>
              <a:rPr lang="en-US" sz="1600" dirty="0" err="1">
                <a:latin typeface="Century Schoolbook" panose="02040604050505020304" pitchFamily="18" charset="0"/>
              </a:rPr>
              <a:t>FurRent</a:t>
            </a:r>
            <a:r>
              <a:rPr lang="en-US" sz="1600" dirty="0">
                <a:latin typeface="Century Schoolbook" panose="02040604050505020304" pitchFamily="18" charset="0"/>
              </a:rPr>
              <a:t> + delivering + other expenses ) = 75 </a:t>
            </a:r>
          </a:p>
          <a:p>
            <a:pPr algn="just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Therefore, revenue from SOM</a:t>
            </a:r>
            <a:r>
              <a:rPr lang="en-US" sz="1600" dirty="0">
                <a:latin typeface="Century Schoolbook" panose="02040604050505020304" pitchFamily="18" charset="0"/>
              </a:rPr>
              <a:t> – 25*300,000 = 7,500,000 *18 = 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€135,000,000</a:t>
            </a:r>
            <a:r>
              <a:rPr lang="en-US" sz="1600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9E9FCB-5EEB-4A5C-81AE-74287A483019}"/>
              </a:ext>
            </a:extLst>
          </p:cNvPr>
          <p:cNvSpPr txBox="1">
            <a:spLocks/>
          </p:cNvSpPr>
          <p:nvPr/>
        </p:nvSpPr>
        <p:spPr>
          <a:xfrm>
            <a:off x="2071292" y="719123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 </a:t>
            </a:r>
            <a:r>
              <a:rPr lang="en-US" sz="3600" dirty="0">
                <a:latin typeface="Century Schoolbook" panose="02040604050505020304" pitchFamily="18" charset="0"/>
              </a:rPr>
              <a:t>€</a:t>
            </a:r>
            <a:r>
              <a:rPr lang="en-US" sz="3600" b="1" dirty="0">
                <a:latin typeface="Century Schoolbook" panose="02040604050505020304" pitchFamily="18" charset="0"/>
              </a:rPr>
              <a:t>500,000,000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8C373BE-81F6-4475-8616-62AA05B77AAF}"/>
              </a:ext>
            </a:extLst>
          </p:cNvPr>
          <p:cNvSpPr txBox="1">
            <a:spLocks/>
          </p:cNvSpPr>
          <p:nvPr/>
        </p:nvSpPr>
        <p:spPr>
          <a:xfrm>
            <a:off x="2071291" y="2076290"/>
            <a:ext cx="2974433" cy="648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€25,000,000</a:t>
            </a:r>
          </a:p>
        </p:txBody>
      </p:sp>
    </p:spTree>
    <p:extLst>
      <p:ext uri="{BB962C8B-B14F-4D97-AF65-F5344CB8AC3E}">
        <p14:creationId xmlns:p14="http://schemas.microsoft.com/office/powerpoint/2010/main" val="148152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Lean Canvas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945A4E-ABB1-45D9-84DD-76C5B9DAA89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3" b="95344" l="5244" r="97963">
                        <a14:foregroundMark x1="22545" y1="53940" x2="22545" y2="53940"/>
                        <a14:foregroundMark x1="19639" y1="45129" x2="19639" y2="45129"/>
                        <a14:foregroundMark x1="14997" y1="59097" x2="19105" y2="9527"/>
                        <a14:foregroundMark x1="19105" y1="9527" x2="20307" y2="14327"/>
                        <a14:foregroundMark x1="11055" y1="57235" x2="5611" y2="84026"/>
                        <a14:foregroundMark x1="6112" y1="90258" x2="42218" y2="81447"/>
                        <a14:foregroundMark x1="42218" y1="81447" x2="42218" y2="81447"/>
                        <a14:foregroundMark x1="26119" y1="90616" x2="43053" y2="90616"/>
                        <a14:foregroundMark x1="56747" y1="87321" x2="82933" y2="84026"/>
                        <a14:foregroundMark x1="82933" y1="84026" x2="82933" y2="84026"/>
                        <a14:foregroundMark x1="89412" y1="84026" x2="70441" y2="95057"/>
                        <a14:foregroundMark x1="70441" y1="95057" x2="70441" y2="95057"/>
                        <a14:foregroundMark x1="63761" y1="88037" x2="78991" y2="90616"/>
                        <a14:foregroundMark x1="90281" y1="78510" x2="90281" y2="78510"/>
                        <a14:foregroundMark x1="88911" y1="48782" x2="88911" y2="48782"/>
                        <a14:foregroundMark x1="83100" y1="25716" x2="94055" y2="88825"/>
                        <a14:foregroundMark x1="94055" y1="88825" x2="94055" y2="88825"/>
                        <a14:foregroundMark x1="94222" y1="79585" x2="97963" y2="87679"/>
                        <a14:foregroundMark x1="92852" y1="89183" x2="97629" y2="90974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850" y1="95057" x2="41850" y2="95057"/>
                        <a14:foregroundMark x1="41683" y1="95057" x2="5244" y2="95415"/>
                        <a14:foregroundMark x1="43420" y1="9885" x2="75752" y2="13968"/>
                        <a14:foregroundMark x1="36406" y1="15043" x2="68737" y2="8453"/>
                        <a14:foregroundMark x1="68737" y1="8453" x2="68737" y2="8453"/>
                        <a14:foregroundMark x1="26286" y1="20201" x2="69071" y2="13181"/>
                        <a14:foregroundMark x1="69071" y1="13181" x2="69071" y2="13181"/>
                        <a14:backgroundMark x1="25084" y1="19054" x2="25084" y2="19054"/>
                        <a14:backgroundMark x1="13794" y1="42192" x2="13794" y2="42192"/>
                        <a14:backgroundMark x1="40147" y1="51719" x2="40147" y2="51719"/>
                        <a14:backgroundMark x1="36206" y1="8095" x2="36206" y2="8095"/>
                        <a14:backgroundMark x1="28023" y1="8811" x2="28023" y2="8811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36" y="2858704"/>
            <a:ext cx="5673527" cy="2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8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D3023A-B40D-4CB2-AA5E-04B508F2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2623"/>
              </p:ext>
            </p:extLst>
          </p:nvPr>
        </p:nvGraphicFramePr>
        <p:xfrm>
          <a:off x="404260" y="314470"/>
          <a:ext cx="11377061" cy="6229060"/>
        </p:xfrm>
        <a:graphic>
          <a:graphicData uri="http://schemas.openxmlformats.org/drawingml/2006/table">
            <a:tbl>
              <a:tblPr firstRow="1" firstCol="1" bandRow="1"/>
              <a:tblGrid>
                <a:gridCol w="2691423">
                  <a:extLst>
                    <a:ext uri="{9D8B030D-6E8A-4147-A177-3AD203B41FA5}">
                      <a16:colId xmlns:a16="http://schemas.microsoft.com/office/drawing/2014/main" val="459690300"/>
                    </a:ext>
                  </a:extLst>
                </a:gridCol>
                <a:gridCol w="2311953">
                  <a:extLst>
                    <a:ext uri="{9D8B030D-6E8A-4147-A177-3AD203B41FA5}">
                      <a16:colId xmlns:a16="http://schemas.microsoft.com/office/drawing/2014/main" val="316428492"/>
                    </a:ext>
                  </a:extLst>
                </a:gridCol>
                <a:gridCol w="509284">
                  <a:extLst>
                    <a:ext uri="{9D8B030D-6E8A-4147-A177-3AD203B41FA5}">
                      <a16:colId xmlns:a16="http://schemas.microsoft.com/office/drawing/2014/main" val="2959017867"/>
                    </a:ext>
                  </a:extLst>
                </a:gridCol>
                <a:gridCol w="1598880">
                  <a:extLst>
                    <a:ext uri="{9D8B030D-6E8A-4147-A177-3AD203B41FA5}">
                      <a16:colId xmlns:a16="http://schemas.microsoft.com/office/drawing/2014/main" val="555213186"/>
                    </a:ext>
                  </a:extLst>
                </a:gridCol>
                <a:gridCol w="2185465">
                  <a:extLst>
                    <a:ext uri="{9D8B030D-6E8A-4147-A177-3AD203B41FA5}">
                      <a16:colId xmlns:a16="http://schemas.microsoft.com/office/drawing/2014/main" val="1652195378"/>
                    </a:ext>
                  </a:extLst>
                </a:gridCol>
                <a:gridCol w="2080056">
                  <a:extLst>
                    <a:ext uri="{9D8B030D-6E8A-4147-A177-3AD203B41FA5}">
                      <a16:colId xmlns:a16="http://schemas.microsoft.com/office/drawing/2014/main" val="1338282957"/>
                    </a:ext>
                  </a:extLst>
                </a:gridCol>
              </a:tblGrid>
              <a:tr h="5967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Problem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Solution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Unique Value Proposition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Unfair Advantage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Customer Segments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21880"/>
                  </a:ext>
                </a:extLst>
              </a:tr>
              <a:tr h="22918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Top 3 problems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Finding the suitable furniture for time being for an event/activity.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Purchasing furniture is unaffordable for many people.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Required furniture might  be useless after a while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Furniture waste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Top 3 features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Get furniture on rent.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Sell your unused furniture to others.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Give it someone for FREE!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Style furniture on rent at affordable prices.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Many photos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Pay the difference and   own it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Very high durability </a:t>
                      </a: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Tourists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Expats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Even landlords(ex. who want to offer a flexible place of renting)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00940"/>
                  </a:ext>
                </a:extLst>
              </a:tr>
              <a:tr h="52136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Existing Alternatives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Key Metrics</a:t>
                      </a: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High-Level Concept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Channels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Early Adopters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681069"/>
                  </a:ext>
                </a:extLst>
              </a:tr>
              <a:tr h="1448652"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Oliver space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Feather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The number of  active   users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service-based furniture renting/selling platform</a:t>
                      </a: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Website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iOS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Android Application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Foreign students.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Landlords</a:t>
                      </a:r>
                    </a:p>
                    <a:p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419113"/>
                  </a:ext>
                </a:extLst>
              </a:tr>
              <a:tr h="309183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Cost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400" b="1" kern="1200" dirty="0">
                          <a:solidFill>
                            <a:srgbClr val="76090A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Revenue Structure</a:t>
                      </a:r>
                      <a:endParaRPr lang="en-US" sz="1400" b="1" kern="1200" dirty="0">
                        <a:solidFill>
                          <a:srgbClr val="76090A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334655"/>
                  </a:ext>
                </a:extLst>
              </a:tr>
              <a:tr h="1006130"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Inventory costs( buying /keeping furniture )</a:t>
                      </a: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Logistics.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Advertisement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Human Resource.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Renting/selling 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 Service fees.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entury Schoolbook" panose="020406040505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entury Schoolbook" panose="020406040505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20036" marR="2096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95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1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Thank you </a:t>
            </a:r>
            <a:b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</a:br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for your Attention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AC2A15-5BE4-4290-9C19-9B97A089B08B}"/>
              </a:ext>
            </a:extLst>
          </p:cNvPr>
          <p:cNvSpPr txBox="1">
            <a:spLocks/>
          </p:cNvSpPr>
          <p:nvPr/>
        </p:nvSpPr>
        <p:spPr>
          <a:xfrm>
            <a:off x="2327563" y="5611090"/>
            <a:ext cx="8070273" cy="1039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en-US" sz="2000" b="1" dirty="0">
                <a:solidFill>
                  <a:srgbClr val="694634"/>
                </a:solidFill>
                <a:latin typeface="Century Schoolbook" panose="02040604050505020304" pitchFamily="18" charset="0"/>
              </a:rPr>
              <a:t>https://docs.google.com/forms/d/1HlIvSOQPP6owG2YbMAQmZVEmtfkdfrqhxIOyiOmtFNk/edit?usp=sharing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91741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5" y="15193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Furniture waste: Over 9 million tons of furniture is tossed away every year.</a:t>
            </a: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 can be confirmed by a simple internet search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57C5582-C71F-4619-1D0B-807F39F0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5" y="2648528"/>
            <a:ext cx="11131397" cy="3611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97080-75FD-8E12-5664-DF979B83640A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4</a:t>
            </a:r>
          </a:p>
        </p:txBody>
      </p:sp>
    </p:spTree>
    <p:extLst>
      <p:ext uri="{BB962C8B-B14F-4D97-AF65-F5344CB8AC3E}">
        <p14:creationId xmlns:p14="http://schemas.microsoft.com/office/powerpoint/2010/main" val="756789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D1EC-E241-463F-8C30-E05CD34D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262"/>
            <a:ext cx="10515600" cy="218557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694634"/>
                </a:solidFill>
                <a:latin typeface="Century Schoolbook" panose="02040604050505020304" pitchFamily="18" charset="0"/>
              </a:rPr>
              <a:t>Evaluating other Problems through two Questionnaires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47512-D3B4-470A-BBA8-5FF5FF3644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443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19" y="3429000"/>
            <a:ext cx="2669407" cy="26694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0214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15" y="160066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000" dirty="0">
                <a:latin typeface="Century Schoolbook" panose="02040604050505020304" pitchFamily="18" charset="0"/>
              </a:rPr>
              <a:t>People tend to buy cheap quality furniture due to the unaffordable prices.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403E4-9E7C-399C-7761-7279B949B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2702"/>
          <a:stretch/>
        </p:blipFill>
        <p:spPr>
          <a:xfrm>
            <a:off x="838200" y="2472078"/>
            <a:ext cx="4180840" cy="34394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F7CD3-0E45-90C5-30F8-ACB6FBD330C4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3</a:t>
            </a:r>
          </a:p>
        </p:txBody>
      </p:sp>
    </p:spTree>
    <p:extLst>
      <p:ext uri="{BB962C8B-B14F-4D97-AF65-F5344CB8AC3E}">
        <p14:creationId xmlns:p14="http://schemas.microsoft.com/office/powerpoint/2010/main" val="3810808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942" y="1656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7" y="1105277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Transportation and assembly is a problem for the people who relocate in at most 18 months on average.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49A20-0C3F-7AD9-70E4-8C753CC8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22" y="4042881"/>
            <a:ext cx="4947920" cy="200112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78025-40AB-1899-25EB-6325C486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22" y="1750270"/>
            <a:ext cx="4947920" cy="2139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EEFA9-4C71-8E1A-7A22-4FA778607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" t="224" r="938" b="40809"/>
          <a:stretch/>
        </p:blipFill>
        <p:spPr>
          <a:xfrm>
            <a:off x="801942" y="2375193"/>
            <a:ext cx="4062389" cy="33405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93AFE-2457-E892-E779-5A8EA60E5921}"/>
              </a:ext>
            </a:extLst>
          </p:cNvPr>
          <p:cNvSpPr txBox="1"/>
          <p:nvPr/>
        </p:nvSpPr>
        <p:spPr>
          <a:xfrm>
            <a:off x="721360" y="6116320"/>
            <a:ext cx="336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first questionnaire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5E05-8896-D6A3-CB13-E72943D0D0E4}"/>
              </a:ext>
            </a:extLst>
          </p:cNvPr>
          <p:cNvSpPr txBox="1"/>
          <p:nvPr/>
        </p:nvSpPr>
        <p:spPr>
          <a:xfrm>
            <a:off x="6177280" y="6116320"/>
            <a:ext cx="575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second questionnaire ( targeted responders) </a:t>
            </a:r>
          </a:p>
        </p:txBody>
      </p:sp>
    </p:spTree>
    <p:extLst>
      <p:ext uri="{BB962C8B-B14F-4D97-AF65-F5344CB8AC3E}">
        <p14:creationId xmlns:p14="http://schemas.microsoft.com/office/powerpoint/2010/main" val="320539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F533-CE21-40BA-9159-E22E6227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3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19D61-38C8-48E9-B12E-7CE35ECA9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5" y="2382981"/>
            <a:ext cx="11326090" cy="422072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1600" dirty="0">
                <a:latin typeface="Century Schoolbook" panose="02040604050505020304" pitchFamily="18" charset="0"/>
              </a:rPr>
              <a:t>For the people who are relocating on a yearly basis, it is not financially convenient to buy new furniture. </a:t>
            </a:r>
            <a:endParaRPr lang="en-IN" sz="12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dirty="0">
              <a:latin typeface="Century Schoolbook" panose="020406040505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F5954-7B02-6CC8-DFF7-F554F9EB9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088" y="3125326"/>
            <a:ext cx="4399663" cy="34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2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BF926-A152-06F1-2424-0F289E8B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937386"/>
            <a:ext cx="108458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000" dirty="0">
                <a:latin typeface="Century Schoolbook" panose="02040604050505020304" pitchFamily="18" charset="0"/>
              </a:rPr>
              <a:t> </a:t>
            </a:r>
            <a:r>
              <a:rPr lang="en-IN" sz="1500" dirty="0">
                <a:latin typeface="Century Schoolbook" panose="02040604050505020304" pitchFamily="18" charset="0"/>
              </a:rPr>
              <a:t>People tend to buy cheap quality furniture due to the unaffordable prices. 			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Transportation and assembly is a problem for the people who relocate in at most 18 months on average.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For the people who are relocating on a yearly basis, it is not financially convenient to buy new furniture.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500" dirty="0">
                <a:latin typeface="Century Schoolbook" panose="02040604050505020304" pitchFamily="18" charset="0"/>
              </a:rPr>
              <a:t> Furniture waste: Over 9 million tons of furniture is tossed away every year. 			        [Confirmed]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000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16B675-3D22-D381-741B-A3B5E1DB739C}"/>
              </a:ext>
            </a:extLst>
          </p:cNvPr>
          <p:cNvSpPr txBox="1"/>
          <p:nvPr/>
        </p:nvSpPr>
        <p:spPr>
          <a:xfrm>
            <a:off x="1310640" y="569276"/>
            <a:ext cx="96824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694634"/>
                </a:solidFill>
                <a:latin typeface="Century Schoolbook" panose="02040604050505020304" pitchFamily="18" charset="0"/>
              </a:rPr>
              <a:t>Problems are actually problems!!! 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77536-22A2-EBB9-0A6A-A44F3F279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047240"/>
            <a:ext cx="431800" cy="43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3B4A8-2739-3AAD-9600-C37530ED2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2524076"/>
            <a:ext cx="431800" cy="43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0E19F-F282-E616-6E43-12DD77316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" y="2963496"/>
            <a:ext cx="4318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CE320B-2462-688A-8C88-D117543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3447953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5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B778-BC6F-4142-BDA7-30C00E9D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Key points derived from questionnaire to be addressed by the product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62CB-7AB0-47F6-8802-CE934B909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Majority of population change their living place, on an average at most every 1 to 2 years.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FA786-1CD0-3258-ECBB-09C228AD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4020" y="2811079"/>
            <a:ext cx="3534146" cy="28400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287D57-EE3A-E9B3-2F39-D8D33800BE18}"/>
              </a:ext>
            </a:extLst>
          </p:cNvPr>
          <p:cNvSpPr txBox="1"/>
          <p:nvPr/>
        </p:nvSpPr>
        <p:spPr>
          <a:xfrm>
            <a:off x="11247120" y="6264831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1</a:t>
            </a:r>
          </a:p>
        </p:txBody>
      </p:sp>
    </p:spTree>
    <p:extLst>
      <p:ext uri="{BB962C8B-B14F-4D97-AF65-F5344CB8AC3E}">
        <p14:creationId xmlns:p14="http://schemas.microsoft.com/office/powerpoint/2010/main" val="4015329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ageCurlDouble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856</TotalTime>
  <Words>1441</Words>
  <Application>Microsoft Office PowerPoint</Application>
  <PresentationFormat>Widescreen</PresentationFormat>
  <Paragraphs>167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Century Schoolbook</vt:lpstr>
      <vt:lpstr>Wingdings</vt:lpstr>
      <vt:lpstr>Office Theme</vt:lpstr>
      <vt:lpstr>PowerPoint Presentation</vt:lpstr>
      <vt:lpstr>Problems</vt:lpstr>
      <vt:lpstr>Problems</vt:lpstr>
      <vt:lpstr>Evaluating other Problems through two Questionnaires</vt:lpstr>
      <vt:lpstr>Problems</vt:lpstr>
      <vt:lpstr>Problems</vt:lpstr>
      <vt:lpstr>Problems</vt:lpstr>
      <vt:lpstr>PowerPoint Presentation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Other Key points derived from questionnaire to be addressed by the product :</vt:lpstr>
      <vt:lpstr>Summary </vt:lpstr>
      <vt:lpstr>Business Concept</vt:lpstr>
      <vt:lpstr>PowerPoint Presentation</vt:lpstr>
      <vt:lpstr>Market Size</vt:lpstr>
      <vt:lpstr>TAM</vt:lpstr>
      <vt:lpstr>TAM</vt:lpstr>
      <vt:lpstr>TAM</vt:lpstr>
      <vt:lpstr>Lean Canvas</vt:lpstr>
      <vt:lpstr>PowerPoint Presentation</vt:lpstr>
      <vt:lpstr>Thank you 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Nilesh D</dc:creator>
  <cp:lastModifiedBy>alireza samadi</cp:lastModifiedBy>
  <cp:revision>47</cp:revision>
  <dcterms:created xsi:type="dcterms:W3CDTF">2022-04-12T08:54:28Z</dcterms:created>
  <dcterms:modified xsi:type="dcterms:W3CDTF">2022-05-04T07:16:19Z</dcterms:modified>
</cp:coreProperties>
</file>